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60" r:id="rId2"/>
    <p:sldId id="261" r:id="rId3"/>
    <p:sldId id="280" r:id="rId4"/>
    <p:sldId id="274" r:id="rId5"/>
    <p:sldId id="277" r:id="rId6"/>
    <p:sldId id="279" r:id="rId7"/>
    <p:sldId id="281" r:id="rId8"/>
    <p:sldId id="269" r:id="rId9"/>
    <p:sldId id="275" r:id="rId10"/>
    <p:sldId id="271" r:id="rId11"/>
    <p:sldId id="284" r:id="rId12"/>
    <p:sldId id="276" r:id="rId13"/>
    <p:sldId id="282" r:id="rId14"/>
    <p:sldId id="285" r:id="rId15"/>
    <p:sldId id="289" r:id="rId16"/>
    <p:sldId id="292" r:id="rId17"/>
    <p:sldId id="256" r:id="rId18"/>
    <p:sldId id="258" r:id="rId19"/>
    <p:sldId id="259" r:id="rId20"/>
    <p:sldId id="263" r:id="rId21"/>
    <p:sldId id="291" r:id="rId22"/>
    <p:sldId id="290" r:id="rId23"/>
    <p:sldId id="286" r:id="rId24"/>
    <p:sldId id="287" r:id="rId25"/>
    <p:sldId id="288" r:id="rId26"/>
    <p:sldId id="293" r:id="rId27"/>
    <p:sldId id="267" r:id="rId28"/>
    <p:sldId id="294" r:id="rId29"/>
    <p:sldId id="26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8" autoAdjust="0"/>
    <p:restoredTop sz="94660"/>
  </p:normalViewPr>
  <p:slideViewPr>
    <p:cSldViewPr snapToGrid="0">
      <p:cViewPr>
        <p:scale>
          <a:sx n="100" d="100"/>
          <a:sy n="100" d="100"/>
        </p:scale>
        <p:origin x="1866" y="20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2025-08-26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58368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2025-08-26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61795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2025-08-26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748030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2025-08-26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258241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2025-08-26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101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2025-08-26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214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2025-08-26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87231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2025-08-26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989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2025-08-26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8538989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2025-08-26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4072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2025-08-26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1525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2025-08-26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6480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2025-08-26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1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1975" y="23463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32 bit RISC-V CPU </a:t>
            </a:r>
            <a:r>
              <a:rPr lang="ko-KR" altLang="en-US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67600" y="5067300"/>
            <a:ext cx="3886199" cy="1109662"/>
          </a:xfrm>
        </p:spPr>
        <p:txBody>
          <a:bodyPr/>
          <a:lstStyle/>
          <a:p>
            <a:pPr marL="0" indent="0" algn="r">
              <a:buNone/>
              <a:defRPr/>
            </a:pPr>
            <a:r>
              <a:rPr lang="en-US" altLang="ko-KR"/>
              <a:t>AI </a:t>
            </a:r>
            <a:r>
              <a:rPr lang="ko-KR" altLang="en-US"/>
              <a:t>반도체 </a:t>
            </a:r>
            <a:r>
              <a:rPr lang="en-US" altLang="ko-KR"/>
              <a:t>2</a:t>
            </a:r>
            <a:r>
              <a:rPr lang="ko-KR" altLang="en-US"/>
              <a:t>기 </a:t>
            </a:r>
          </a:p>
          <a:p>
            <a:pPr marL="0" indent="0" algn="r">
              <a:buNone/>
              <a:defRPr/>
            </a:pPr>
            <a:r>
              <a:rPr lang="ko-KR" altLang="en-US"/>
              <a:t>김민규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530"/>
          <a:stretch/>
        </p:blipFill>
        <p:spPr>
          <a:xfrm>
            <a:off x="0" y="1591055"/>
            <a:ext cx="12192000" cy="40943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6616" y="658368"/>
            <a:ext cx="279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FSM signal </a:t>
            </a:r>
            <a:r>
              <a:rPr lang="ko-KR" altLang="en-US" dirty="0" smtClean="0"/>
              <a:t>표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10" y="1042416"/>
            <a:ext cx="5064584" cy="319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6600" y="1551475"/>
            <a:ext cx="2921610" cy="36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254610" y="290731"/>
            <a:ext cx="6096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800" dirty="0"/>
              <a:t>R </a:t>
            </a:r>
            <a:r>
              <a:rPr lang="en-US" altLang="ko-KR" sz="3800" dirty="0" smtClean="0"/>
              <a:t> </a:t>
            </a:r>
            <a:r>
              <a:rPr lang="en-US" altLang="ko-KR" sz="3800" dirty="0"/>
              <a:t>type </a:t>
            </a:r>
            <a:endParaRPr lang="ko-KR" altLang="en-US" sz="3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64" y="3675888"/>
            <a:ext cx="5964936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2334"/>
          <a:stretch/>
        </p:blipFill>
        <p:spPr>
          <a:xfrm>
            <a:off x="245451" y="1172463"/>
            <a:ext cx="4516613" cy="2091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1" y="299889"/>
            <a:ext cx="6096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800" b="0" i="0" u="none" strike="noStrike" kern="1200" cap="none" spc="0" normalizeH="0" baseline="0" dirty="0">
                <a:solidFill>
                  <a:srgbClr val="264C72"/>
                </a:solidFill>
                <a:latin typeface="Arial"/>
                <a:ea typeface="한컴 윤고딕 230"/>
                <a:cs typeface="Arial"/>
              </a:rPr>
              <a:t>I </a:t>
            </a:r>
            <a:r>
              <a:rPr kumimoji="0" lang="en-US" altLang="ko-KR" sz="3800" b="0" i="0" u="none" strike="noStrike" kern="1200" cap="none" spc="0" normalizeH="0" baseline="0" dirty="0" smtClean="0">
                <a:solidFill>
                  <a:srgbClr val="264C72"/>
                </a:solidFill>
                <a:latin typeface="Arial"/>
                <a:ea typeface="한컴 윤고딕 230"/>
                <a:cs typeface="Arial"/>
              </a:rPr>
              <a:t>type </a:t>
            </a:r>
            <a:endParaRPr kumimoji="0" lang="en-US" altLang="ko-KR" sz="3800" b="0" i="0" u="none" strike="noStrike" kern="1200" cap="none" spc="0" normalizeH="0" baseline="0" dirty="0">
              <a:solidFill>
                <a:srgbClr val="264C72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245451" y="3645594"/>
            <a:ext cx="5495544" cy="11776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46" y="3575304"/>
            <a:ext cx="5483854" cy="3282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L,S </a:t>
            </a:r>
            <a:r>
              <a:rPr lang="en-US" altLang="ko-KR" dirty="0"/>
              <a:t>type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307592"/>
            <a:ext cx="5701595" cy="33192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75" y="3207645"/>
            <a:ext cx="5183505" cy="3650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3498349"/>
            <a:ext cx="5391150" cy="33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2818" y="196538"/>
            <a:ext cx="11302999" cy="939784"/>
          </a:xfrm>
        </p:spPr>
        <p:txBody>
          <a:bodyPr/>
          <a:lstStyle/>
          <a:p>
            <a:r>
              <a:rPr lang="en-US" altLang="ko-KR" dirty="0" smtClean="0"/>
              <a:t>J, B type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18" y="1480370"/>
            <a:ext cx="5621732" cy="3178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2638339"/>
            <a:ext cx="5553075" cy="4219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3086100"/>
            <a:ext cx="55530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91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146" t="80668"/>
          <a:stretch/>
        </p:blipFill>
        <p:spPr>
          <a:xfrm>
            <a:off x="164717" y="1327475"/>
            <a:ext cx="8078177" cy="929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3019759"/>
            <a:ext cx="5695950" cy="38382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8068" y="234434"/>
            <a:ext cx="22573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AU, LU type</a:t>
            </a:r>
            <a:endParaRPr lang="ko-KR" altLang="en-US" sz="3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1" y="3200400"/>
            <a:ext cx="5524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51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94275" y="2886052"/>
            <a:ext cx="1692276" cy="939784"/>
          </a:xfrm>
        </p:spPr>
        <p:txBody>
          <a:bodyPr/>
          <a:lstStyle/>
          <a:p>
            <a:r>
              <a:rPr lang="ko-KR" altLang="en-US" dirty="0" smtClean="0"/>
              <a:t>검증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41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280" t="10930" r="12530" b="10820"/>
          <a:stretch>
            <a:fillRect/>
          </a:stretch>
        </p:blipFill>
        <p:spPr>
          <a:xfrm>
            <a:off x="311570" y="2719403"/>
            <a:ext cx="2685023" cy="315132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217597" y="4295066"/>
            <a:ext cx="1413164" cy="79802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5580" t="9870" r="16940" b="9950"/>
          <a:stretch>
            <a:fillRect/>
          </a:stretch>
        </p:blipFill>
        <p:spPr>
          <a:xfrm>
            <a:off x="4988739" y="2010911"/>
            <a:ext cx="2247900" cy="47124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3910" t="10400" r="23700" b="10660"/>
          <a:stretch>
            <a:fillRect/>
          </a:stretch>
        </p:blipFill>
        <p:spPr>
          <a:xfrm>
            <a:off x="9202864" y="2149222"/>
            <a:ext cx="1796596" cy="429169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57643" y="4367144"/>
            <a:ext cx="1413164" cy="79802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63000" y="3819525"/>
            <a:ext cx="1543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compile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495959" y="3819525"/>
            <a:ext cx="1336532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assemble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65278"/>
            <a:ext cx="12192000" cy="445923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0" y="0"/>
            <a:ext cx="47399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 dirty="0">
                <a:solidFill>
                  <a:srgbClr val="264C72"/>
                </a:solidFill>
                <a:latin typeface="Arial"/>
                <a:ea typeface="한컴 윤고딕 230"/>
                <a:cs typeface="Arial"/>
              </a:rPr>
              <a:t>	R-type</a:t>
            </a:r>
            <a:r>
              <a:rPr kumimoji="0" lang="ko-KR" altLang="en-US" sz="4000" b="0" i="0" u="none" strike="noStrike" kern="1200" cap="none" spc="0" normalizeH="0" baseline="0" dirty="0">
                <a:solidFill>
                  <a:srgbClr val="264C72"/>
                </a:solidFill>
                <a:latin typeface="Arial"/>
                <a:ea typeface="한컴 윤고딕 230"/>
                <a:cs typeface="한컴 윤고딕 230"/>
              </a:rPr>
              <a:t> </a:t>
            </a:r>
            <a:r>
              <a:rPr kumimoji="0" lang="en-US" altLang="ko-KR" sz="4000" b="0" i="0" u="none" strike="noStrike" kern="1200" cap="none" spc="0" normalizeH="0" baseline="0" dirty="0">
                <a:solidFill>
                  <a:srgbClr val="264C72"/>
                </a:solidFill>
                <a:latin typeface="Arial"/>
                <a:ea typeface="한컴 윤고딕 230"/>
                <a:cs typeface="Arial"/>
              </a:rPr>
              <a:t>result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0792"/>
            <a:ext cx="12192000" cy="1261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0"/>
            <a:ext cx="53149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/>
              <a:t>	I-type</a:t>
            </a:r>
            <a:r>
              <a:rPr lang="ko-KR" altLang="en-US" sz="4000" dirty="0"/>
              <a:t> </a:t>
            </a:r>
            <a:r>
              <a:rPr lang="en-US" altLang="ko-KR" sz="4000" dirty="0"/>
              <a:t>result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" y="865632"/>
            <a:ext cx="8193025" cy="3848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228" t="-1" r="-1" b="1246"/>
          <a:stretch/>
        </p:blipFill>
        <p:spPr>
          <a:xfrm>
            <a:off x="8341205" y="865632"/>
            <a:ext cx="3850795" cy="30891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4050" y="865632"/>
            <a:ext cx="2487930" cy="12298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0" y="1402555"/>
            <a:ext cx="6692900" cy="49069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300" dirty="0">
                <a:solidFill>
                  <a:schemeClr val="tx1"/>
                </a:solidFill>
              </a:rPr>
              <a:t>개요</a:t>
            </a:r>
          </a:p>
          <a:p>
            <a:pPr lvl="0">
              <a:defRPr/>
            </a:pPr>
            <a:endParaRPr lang="en-US" altLang="ko-KR" sz="230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2300" dirty="0">
                <a:solidFill>
                  <a:schemeClr val="tx1"/>
                </a:solidFill>
              </a:rPr>
              <a:t>명령 </a:t>
            </a:r>
            <a:r>
              <a:rPr lang="en-US" altLang="ko-KR" sz="2300" dirty="0">
                <a:solidFill>
                  <a:schemeClr val="tx1"/>
                </a:solidFill>
              </a:rPr>
              <a:t>Type</a:t>
            </a:r>
            <a:r>
              <a:rPr lang="ko-KR" altLang="en-US" sz="2300" dirty="0">
                <a:solidFill>
                  <a:schemeClr val="tx1"/>
                </a:solidFill>
              </a:rPr>
              <a:t>별 설명</a:t>
            </a:r>
          </a:p>
          <a:p>
            <a:pPr marL="0" indent="0">
              <a:buNone/>
              <a:defRPr/>
            </a:pPr>
            <a:endParaRPr lang="en-US" altLang="ko-KR" sz="230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2300" dirty="0">
                <a:solidFill>
                  <a:schemeClr val="tx1"/>
                </a:solidFill>
              </a:rPr>
              <a:t>검증</a:t>
            </a:r>
          </a:p>
          <a:p>
            <a:pPr lvl="0">
              <a:defRPr/>
            </a:pPr>
            <a:endParaRPr lang="en-US" altLang="ko-KR" sz="230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2300" dirty="0">
                <a:solidFill>
                  <a:schemeClr val="tx1"/>
                </a:solidFill>
              </a:rPr>
              <a:t>결론</a:t>
            </a:r>
          </a:p>
          <a:p>
            <a:pPr lvl="0">
              <a:defRPr/>
            </a:pPr>
            <a:endParaRPr lang="ko-KR" altLang="en-US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82067" y="1271186"/>
            <a:ext cx="7509933" cy="4511243"/>
          </a:xfrm>
        </p:spPr>
        <p:txBody>
          <a:bodyPr>
            <a:normAutofit/>
          </a:bodyPr>
          <a:lstStyle/>
          <a:p>
            <a:pPr lvl="0">
              <a:defRPr/>
            </a:pPr>
            <a:endParaRPr lang="ko-KR" alt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151426" y="-14025"/>
            <a:ext cx="43280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dirty="0"/>
              <a:t>S,L </a:t>
            </a:r>
            <a:r>
              <a:rPr lang="en-US" altLang="ko-KR" sz="4000" dirty="0" smtClean="0"/>
              <a:t>type</a:t>
            </a:r>
            <a:endParaRPr lang="en-US" altLang="ko-KR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80" y="4580621"/>
            <a:ext cx="10402219" cy="224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86700" y="1466850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6" y="4164552"/>
            <a:ext cx="11984403" cy="4160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232" y="14550"/>
            <a:ext cx="9668969" cy="41354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925050" y="390524"/>
            <a:ext cx="2095500" cy="8806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" y="706978"/>
            <a:ext cx="12162895" cy="36690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1" y="4671884"/>
            <a:ext cx="11060068" cy="18385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8370" y="-52047"/>
            <a:ext cx="4604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 smtClean="0"/>
              <a:t>AU,LU,J type result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2067082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6562"/>
            <a:ext cx="11302999" cy="939784"/>
          </a:xfrm>
        </p:spPr>
        <p:txBody>
          <a:bodyPr/>
          <a:lstStyle/>
          <a:p>
            <a:r>
              <a:rPr lang="en-US" altLang="ko-KR" sz="4000" dirty="0" smtClean="0"/>
              <a:t> B type result</a:t>
            </a:r>
            <a:endParaRPr lang="ko-KR" altLang="en-US" sz="40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3546"/>
            <a:ext cx="12192000" cy="17197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988" y="4057650"/>
            <a:ext cx="9237036" cy="19098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66751" y="1423546"/>
            <a:ext cx="7253799" cy="3671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605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test program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72987" y="1275622"/>
            <a:ext cx="6161811" cy="4960939"/>
          </a:xfrm>
        </p:spPr>
        <p:txBody>
          <a:bodyPr/>
          <a:lstStyle/>
          <a:p>
            <a:r>
              <a:rPr lang="ko-KR" altLang="en-US" sz="2200" b="1" dirty="0"/>
              <a:t>코드 영역</a:t>
            </a:r>
            <a:r>
              <a:rPr lang="en-US" altLang="ko-KR" sz="2200" dirty="0"/>
              <a:t>: main, sort, swap</a:t>
            </a:r>
            <a:r>
              <a:rPr lang="ko-KR" altLang="en-US" sz="2200" dirty="0"/>
              <a:t> 함수의 기계어 명령어들이 메모리의 코드</a:t>
            </a:r>
            <a:r>
              <a:rPr lang="en-US" altLang="ko-KR" sz="2200" dirty="0"/>
              <a:t>(text) </a:t>
            </a:r>
            <a:r>
              <a:rPr lang="ko-KR" altLang="en-US" sz="2200" dirty="0"/>
              <a:t>세그먼트에 순차적으로 저장됩니다</a:t>
            </a:r>
            <a:r>
              <a:rPr lang="en-US" altLang="ko-KR" sz="2200" dirty="0" smtClean="0"/>
              <a:t>.</a:t>
            </a:r>
          </a:p>
          <a:p>
            <a:pPr marL="0" indent="0">
              <a:buNone/>
            </a:pPr>
            <a:endParaRPr lang="en-US" altLang="ko-KR" sz="2200" dirty="0"/>
          </a:p>
          <a:p>
            <a:r>
              <a:rPr lang="ko-KR" altLang="en-US" sz="2200" b="1" dirty="0"/>
              <a:t>스택 영역</a:t>
            </a:r>
            <a:r>
              <a:rPr lang="en-US" altLang="ko-KR" sz="2200" dirty="0"/>
              <a:t>: main</a:t>
            </a:r>
            <a:r>
              <a:rPr lang="ko-KR" altLang="en-US" sz="2200" dirty="0"/>
              <a:t> 함수의 </a:t>
            </a:r>
            <a:r>
              <a:rPr lang="en-US" altLang="ko-KR" sz="2200" dirty="0" err="1"/>
              <a:t>arData</a:t>
            </a:r>
            <a:r>
              <a:rPr lang="ko-KR" altLang="en-US" sz="2200" dirty="0"/>
              <a:t> 배열과 각 함수의 지역 변수들</a:t>
            </a:r>
            <a:r>
              <a:rPr lang="en-US" altLang="ko-KR" sz="2200" dirty="0"/>
              <a:t>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, j, temp)</a:t>
            </a:r>
            <a:r>
              <a:rPr lang="ko-KR" altLang="en-US" sz="2200" dirty="0"/>
              <a:t>이 스택 프레임에 동적으로 할당되고 관리됩니다</a:t>
            </a:r>
            <a:r>
              <a:rPr lang="en-US" altLang="ko-KR" sz="2200" dirty="0" smtClean="0"/>
              <a:t>.</a:t>
            </a:r>
          </a:p>
          <a:p>
            <a:endParaRPr lang="en-US" altLang="ko-KR" sz="2200" dirty="0"/>
          </a:p>
          <a:p>
            <a:r>
              <a:rPr lang="ko-KR" altLang="en-US" sz="2200" b="1" dirty="0"/>
              <a:t>함수 호출 관리</a:t>
            </a:r>
            <a:r>
              <a:rPr lang="en-US" altLang="ko-KR" sz="2200" dirty="0"/>
              <a:t>: sort</a:t>
            </a:r>
            <a:r>
              <a:rPr lang="ko-KR" altLang="en-US" sz="2200" dirty="0"/>
              <a:t>와 </a:t>
            </a:r>
            <a:r>
              <a:rPr lang="en-US" altLang="ko-KR" sz="2200" dirty="0"/>
              <a:t>swap</a:t>
            </a:r>
            <a:r>
              <a:rPr lang="ko-KR" altLang="en-US" sz="2200" dirty="0"/>
              <a:t> 함수 호출 시 스택에 반환 주소와 매개변수가 </a:t>
            </a:r>
            <a:r>
              <a:rPr lang="ko-KR" altLang="en-US" sz="2200" dirty="0" err="1"/>
              <a:t>푸시되고</a:t>
            </a:r>
            <a:r>
              <a:rPr lang="en-US" altLang="ko-KR" sz="2200" dirty="0"/>
              <a:t>, </a:t>
            </a:r>
            <a:r>
              <a:rPr lang="ko-KR" altLang="en-US" sz="2200" dirty="0"/>
              <a:t>함수 종료 시 스택 포인터가 조정되어 메모리 공간이 해제됩니다</a:t>
            </a:r>
            <a:r>
              <a:rPr lang="en-US" altLang="ko-KR" sz="2200" dirty="0"/>
              <a:t>.</a:t>
            </a:r>
            <a:endParaRPr lang="en-US" altLang="ko-KR" sz="2200" dirty="0">
              <a:effectLst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7" y="1104172"/>
            <a:ext cx="3940537" cy="5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50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8672" y="4073237"/>
            <a:ext cx="11302999" cy="2112675"/>
          </a:xfrm>
        </p:spPr>
        <p:txBody>
          <a:bodyPr/>
          <a:lstStyle/>
          <a:p>
            <a:r>
              <a:rPr lang="ko-KR" altLang="en-US" sz="1500" b="1" dirty="0"/>
              <a:t>스택 포인터 레지스터</a:t>
            </a:r>
            <a:r>
              <a:rPr lang="en-US" altLang="ko-KR" sz="1500" dirty="0"/>
              <a:t>: </a:t>
            </a:r>
            <a:r>
              <a:rPr lang="en-US" altLang="ko-KR" sz="1500" dirty="0" err="1"/>
              <a:t>sp</a:t>
            </a:r>
            <a:r>
              <a:rPr lang="ko-KR" altLang="en-US" sz="1500" dirty="0"/>
              <a:t>는 초기에 </a:t>
            </a:r>
            <a:r>
              <a:rPr lang="en-US" altLang="ko-KR" sz="1500" dirty="0" smtClean="0"/>
              <a:t>0x00000100(256)</a:t>
            </a:r>
            <a:r>
              <a:rPr lang="ko-KR" altLang="en-US" sz="1500" dirty="0" smtClean="0"/>
              <a:t>으로</a:t>
            </a:r>
            <a:r>
              <a:rPr lang="ko-KR" altLang="en-US" sz="1500" dirty="0"/>
              <a:t> 설정되고</a:t>
            </a:r>
            <a:r>
              <a:rPr lang="en-US" altLang="ko-KR" sz="1500" dirty="0"/>
              <a:t>, main</a:t>
            </a:r>
            <a:r>
              <a:rPr lang="ko-KR" altLang="en-US" sz="1500" dirty="0"/>
              <a:t> 함수에서 </a:t>
            </a:r>
            <a:r>
              <a:rPr lang="en-US" altLang="ko-KR" sz="1500" dirty="0" smtClean="0"/>
              <a:t>0x000000D0(206)</a:t>
            </a:r>
            <a:r>
              <a:rPr lang="ko-KR" altLang="en-US" sz="1500" dirty="0" smtClean="0"/>
              <a:t>으로 </a:t>
            </a:r>
            <a:r>
              <a:rPr lang="ko-KR" altLang="en-US" sz="1500" dirty="0"/>
              <a:t>감소하며</a:t>
            </a:r>
            <a:r>
              <a:rPr lang="en-US" altLang="ko-KR" sz="1500" dirty="0"/>
              <a:t>, sort</a:t>
            </a:r>
            <a:r>
              <a:rPr lang="ko-KR" altLang="en-US" sz="1500" dirty="0"/>
              <a:t>와 </a:t>
            </a:r>
            <a:r>
              <a:rPr lang="en-US" altLang="ko-KR" sz="1500" dirty="0"/>
              <a:t>swap</a:t>
            </a:r>
            <a:r>
              <a:rPr lang="ko-KR" altLang="en-US" sz="1500" dirty="0"/>
              <a:t> 함수에서 각각 </a:t>
            </a:r>
            <a:r>
              <a:rPr lang="en-US" altLang="ko-KR" sz="1500" dirty="0"/>
              <a:t>0x000000A0, 0x00000070</a:t>
            </a:r>
            <a:r>
              <a:rPr lang="ko-KR" altLang="en-US" sz="1500" dirty="0"/>
              <a:t>으로 추가 감소합니다</a:t>
            </a:r>
            <a:r>
              <a:rPr lang="en-US" altLang="ko-KR" sz="1500" dirty="0"/>
              <a:t>. s0(</a:t>
            </a:r>
            <a:r>
              <a:rPr lang="ko-KR" altLang="en-US" sz="1500" dirty="0"/>
              <a:t>프레임 포인터</a:t>
            </a:r>
            <a:r>
              <a:rPr lang="en-US" altLang="ko-KR" sz="1500" dirty="0"/>
              <a:t>)</a:t>
            </a:r>
            <a:r>
              <a:rPr lang="ko-KR" altLang="en-US" sz="1500" dirty="0"/>
              <a:t>는 각 함수에서 </a:t>
            </a:r>
            <a:r>
              <a:rPr lang="en-US" altLang="ko-KR" sz="1500" dirty="0"/>
              <a:t>sp+48</a:t>
            </a:r>
            <a:r>
              <a:rPr lang="ko-KR" altLang="en-US" sz="1500" dirty="0"/>
              <a:t> 값을 가지게 됩니다</a:t>
            </a:r>
            <a:r>
              <a:rPr lang="en-US" altLang="ko-KR" sz="1500" dirty="0" smtClean="0"/>
              <a:t>.</a:t>
            </a:r>
          </a:p>
          <a:p>
            <a:endParaRPr lang="en-US" altLang="ko-KR" sz="1500" dirty="0"/>
          </a:p>
          <a:p>
            <a:r>
              <a:rPr lang="ko-KR" altLang="en-US" sz="1500" b="1" dirty="0"/>
              <a:t>매개변수 레지스터</a:t>
            </a:r>
            <a:r>
              <a:rPr lang="en-US" altLang="ko-KR" sz="1500" dirty="0"/>
              <a:t>: a0</a:t>
            </a:r>
            <a:r>
              <a:rPr lang="ko-KR" altLang="en-US" sz="1500" dirty="0"/>
              <a:t>에는 배열 시작 주소 </a:t>
            </a:r>
            <a:r>
              <a:rPr lang="en-US" altLang="ko-KR" sz="1500" dirty="0"/>
              <a:t>0x000000D0</a:t>
            </a:r>
            <a:r>
              <a:rPr lang="ko-KR" altLang="en-US" sz="1500" dirty="0"/>
              <a:t>이</a:t>
            </a:r>
            <a:r>
              <a:rPr lang="en-US" altLang="ko-KR" sz="1500" dirty="0"/>
              <a:t>, a1</a:t>
            </a:r>
            <a:r>
              <a:rPr lang="ko-KR" altLang="en-US" sz="1500" dirty="0"/>
              <a:t>에는 배열 크기 </a:t>
            </a:r>
            <a:r>
              <a:rPr lang="en-US" altLang="ko-KR" sz="1500" dirty="0"/>
              <a:t>0x00000005</a:t>
            </a:r>
            <a:r>
              <a:rPr lang="ko-KR" altLang="en-US" sz="1500" dirty="0"/>
              <a:t>가 저장됩니다</a:t>
            </a:r>
            <a:r>
              <a:rPr lang="en-US" altLang="ko-KR" sz="1500" dirty="0"/>
              <a:t>. </a:t>
            </a:r>
            <a:endParaRPr lang="en-US" altLang="ko-KR" sz="1500" dirty="0" smtClean="0"/>
          </a:p>
          <a:p>
            <a:r>
              <a:rPr lang="en-US" altLang="ko-KR" sz="1500" dirty="0" smtClean="0"/>
              <a:t>swap</a:t>
            </a:r>
            <a:r>
              <a:rPr lang="ko-KR" altLang="en-US" sz="1500" dirty="0"/>
              <a:t> 함수에서는 </a:t>
            </a:r>
            <a:r>
              <a:rPr lang="en-US" altLang="ko-KR" sz="1500" dirty="0"/>
              <a:t>a0</a:t>
            </a:r>
            <a:r>
              <a:rPr lang="ko-KR" altLang="en-US" sz="1500" dirty="0"/>
              <a:t>에 첫 번째 요소 주소</a:t>
            </a:r>
            <a:r>
              <a:rPr lang="en-US" altLang="ko-KR" sz="1500" dirty="0"/>
              <a:t>, a1</a:t>
            </a:r>
            <a:r>
              <a:rPr lang="ko-KR" altLang="en-US" sz="1500" dirty="0"/>
              <a:t>에 두 번째 요소 주소가 전달됩니다</a:t>
            </a:r>
            <a:r>
              <a:rPr lang="en-US" altLang="ko-KR" sz="1500" dirty="0" smtClean="0"/>
              <a:t>.</a:t>
            </a:r>
          </a:p>
          <a:p>
            <a:pPr marL="0" indent="0">
              <a:buNone/>
            </a:pPr>
            <a:endParaRPr lang="en-US" altLang="ko-KR" sz="1500" dirty="0"/>
          </a:p>
          <a:p>
            <a:r>
              <a:rPr lang="ko-KR" altLang="en-US" sz="1500" b="1" dirty="0"/>
              <a:t>데이터 레지스터</a:t>
            </a:r>
            <a:r>
              <a:rPr lang="en-US" altLang="ko-KR" sz="1500" dirty="0"/>
              <a:t>: a5</a:t>
            </a:r>
            <a:r>
              <a:rPr lang="ko-KR" altLang="en-US" sz="1500" dirty="0"/>
              <a:t>에는 배열 요소들 </a:t>
            </a:r>
            <a:r>
              <a:rPr lang="en-US" altLang="ko-KR" sz="1500" dirty="0"/>
              <a:t>0x00000005, 0x00000004, 0x00000003, 0x00000002, 0x00000001</a:t>
            </a:r>
            <a:r>
              <a:rPr lang="ko-KR" altLang="en-US" sz="1500" dirty="0"/>
              <a:t>이 순차적으로 </a:t>
            </a:r>
            <a:r>
              <a:rPr lang="ko-KR" altLang="en-US" sz="1500" dirty="0" err="1"/>
              <a:t>로드되고</a:t>
            </a:r>
            <a:r>
              <a:rPr lang="en-US" altLang="ko-KR" sz="1500" dirty="0"/>
              <a:t>, a4</a:t>
            </a:r>
            <a:r>
              <a:rPr lang="ko-KR" altLang="en-US" sz="1500" dirty="0"/>
              <a:t>에는 비교 연산을 위한 임시 값들이</a:t>
            </a:r>
            <a:r>
              <a:rPr lang="en-US" altLang="ko-KR" sz="1500" dirty="0"/>
              <a:t>, a3</a:t>
            </a:r>
            <a:r>
              <a:rPr lang="ko-KR" altLang="en-US" sz="1500" dirty="0"/>
              <a:t>에는 주소 계산 결과값들이 저장됩니다</a:t>
            </a:r>
            <a:endParaRPr lang="ko-KR" altLang="en-US" sz="1500" dirty="0">
              <a:effectLst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7115" b="-587"/>
          <a:stretch/>
        </p:blipFill>
        <p:spPr>
          <a:xfrm>
            <a:off x="627785" y="123802"/>
            <a:ext cx="10935272" cy="36671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18654" y="3547872"/>
            <a:ext cx="3787521" cy="2430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16457" y="507326"/>
            <a:ext cx="4757928" cy="2790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57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419099"/>
            <a:ext cx="10353675" cy="50286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08629" y="4071747"/>
            <a:ext cx="5330572" cy="13760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08629" y="2209800"/>
            <a:ext cx="5330572" cy="5048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0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트러블 슈팅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메모리 움직임 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55" y="1216991"/>
            <a:ext cx="3207485" cy="23429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50" y="1216991"/>
            <a:ext cx="2897746" cy="21132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847" y="487983"/>
            <a:ext cx="2444353" cy="59948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78" y="3994279"/>
            <a:ext cx="2474001" cy="203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39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/>
        </p:nvSpPr>
        <p:spPr>
          <a:xfrm>
            <a:off x="666839" y="5131837"/>
            <a:ext cx="10515600" cy="136226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66700" lvl="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5" name="python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428750" y="0"/>
            <a:ext cx="1033907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1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1600453"/>
            <a:ext cx="5115289" cy="41270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93" y="119750"/>
            <a:ext cx="2970787" cy="6642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5964" y="307571"/>
            <a:ext cx="2876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D</a:t>
            </a:r>
            <a:r>
              <a:rPr lang="en-US" altLang="ko-KR" sz="2500" dirty="0" smtClean="0"/>
              <a:t>ebug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39801856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고찰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79" y="951317"/>
            <a:ext cx="8794261" cy="26098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863" y="3843120"/>
            <a:ext cx="9966797" cy="2611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사용 툴 및 언어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8772" y="1884680"/>
            <a:ext cx="3508234" cy="23050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5579" y="782275"/>
            <a:ext cx="3431953" cy="22549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1" y="4828958"/>
            <a:ext cx="4096322" cy="1552792"/>
          </a:xfrm>
          <a:prstGeom prst="rect">
            <a:avLst/>
          </a:prstGeom>
        </p:spPr>
      </p:pic>
      <p:pic>
        <p:nvPicPr>
          <p:cNvPr id="2054" name="Picture 6" descr="프로그래밍 언어를 알아보자_01] C언어란 무엇인가?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668" y="3324680"/>
            <a:ext cx="3342233" cy="173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iki1.kr/images/thumb/4/41/%EC%96%B4%EC%85%88%EB%B8%94%EB%A6%AC_%EA%B8%80%EC%9E%90.png/300px-%EC%96%B4%EC%85%88%EB%B8%94%EB%A6%AC_%EA%B8%80%EC%9E%9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86" y="5550137"/>
            <a:ext cx="3757938" cy="12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200" y="194733"/>
            <a:ext cx="2336800" cy="75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/>
              <a:t>개요</a:t>
            </a:r>
          </a:p>
        </p:txBody>
      </p:sp>
      <p:sp>
        <p:nvSpPr>
          <p:cNvPr id="3" name="AutoShape 2" descr="external/upload...."/>
          <p:cNvSpPr>
            <a:spLocks noChangeAspect="1" noChangeArrowheads="1"/>
          </p:cNvSpPr>
          <p:nvPr/>
        </p:nvSpPr>
        <p:spPr>
          <a:xfrm>
            <a:off x="0" y="0"/>
            <a:ext cx="4883150" cy="4883166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51" name="Picture 4" descr="배경) RISC-V CPU 기술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3071" y="2037176"/>
            <a:ext cx="5420934" cy="2845990"/>
          </a:xfrm>
          <a:prstGeom prst="rect">
            <a:avLst/>
          </a:prstGeom>
          <a:noFill/>
          <a:ln/>
        </p:spPr>
      </p:pic>
      <p:sp>
        <p:nvSpPr>
          <p:cNvPr id="2053" name="TextBox 2052"/>
          <p:cNvSpPr txBox="1"/>
          <p:nvPr/>
        </p:nvSpPr>
        <p:spPr>
          <a:xfrm>
            <a:off x="6742906" y="2127249"/>
            <a:ext cx="3262312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한컴 윤고딕 23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7464" y="2819805"/>
            <a:ext cx="5746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대부분의 </a:t>
            </a:r>
            <a:r>
              <a:rPr lang="en-US" altLang="ko-KR" dirty="0"/>
              <a:t>ISA</a:t>
            </a:r>
            <a:r>
              <a:rPr lang="ko-KR" altLang="en-US" dirty="0"/>
              <a:t>와 달리 </a:t>
            </a:r>
            <a:r>
              <a:rPr lang="en-US" altLang="ko-KR" dirty="0"/>
              <a:t>RISC-V ISA</a:t>
            </a:r>
            <a:r>
              <a:rPr lang="ko-KR" altLang="en-US" dirty="0"/>
              <a:t>는 어떠한 목적으로는 자유로이 사용할 수 있으며</a:t>
            </a:r>
            <a:r>
              <a:rPr lang="en-US" altLang="ko-KR" dirty="0"/>
              <a:t>, </a:t>
            </a:r>
            <a:r>
              <a:rPr lang="ko-KR" altLang="en-US" dirty="0"/>
              <a:t>누구든지 </a:t>
            </a:r>
            <a:r>
              <a:rPr lang="en-US" altLang="ko-KR" dirty="0"/>
              <a:t>RISC-V </a:t>
            </a:r>
            <a:r>
              <a:rPr lang="ko-KR" altLang="en-US" dirty="0"/>
              <a:t>칩과 소프트웨어를 설계</a:t>
            </a:r>
            <a:r>
              <a:rPr lang="en-US" altLang="ko-KR" dirty="0"/>
              <a:t>, </a:t>
            </a:r>
            <a:r>
              <a:rPr lang="ko-KR" altLang="en-US" dirty="0"/>
              <a:t>제조</a:t>
            </a:r>
            <a:r>
              <a:rPr lang="en-US" altLang="ko-KR" dirty="0"/>
              <a:t>, </a:t>
            </a:r>
            <a:r>
              <a:rPr lang="ko-KR" altLang="en-US" dirty="0"/>
              <a:t>판매할 수 있게 허가되어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399" y="428625"/>
            <a:ext cx="10515600" cy="132556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61162"/>
            <a:ext cx="12192000" cy="6919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7410" y="411218"/>
            <a:ext cx="4678331" cy="6035561"/>
          </a:xfrm>
          <a:prstGeom prst="rect">
            <a:avLst/>
          </a:prstGeom>
          <a:ln w="76200">
            <a:solidFill>
              <a:srgbClr val="FF0000">
                <a:alpha val="66000"/>
              </a:srgbClr>
            </a:solidFill>
            <a:prstDash val="solid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60422" y="411218"/>
            <a:ext cx="3169751" cy="5861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53971" y="1706561"/>
            <a:ext cx="5838029" cy="496093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2000" dirty="0" err="1"/>
              <a:t>Single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Cycle</a:t>
            </a:r>
            <a:r>
              <a:rPr lang="ko-KR" altLang="en-US" sz="2000" dirty="0"/>
              <a:t> 문제점:</a:t>
            </a:r>
          </a:p>
          <a:p>
            <a:pPr>
              <a:defRPr/>
            </a:pPr>
            <a:r>
              <a:rPr lang="ko-KR" altLang="en-US" sz="2000" dirty="0"/>
              <a:t>모든 명령어가 같은 클럭 주기로 실행</a:t>
            </a:r>
          </a:p>
          <a:p>
            <a:pPr>
              <a:defRPr/>
            </a:pPr>
            <a:r>
              <a:rPr lang="ko-KR" altLang="en-US" sz="2000" dirty="0"/>
              <a:t>가장 느린 명령어(</a:t>
            </a:r>
            <a:r>
              <a:rPr lang="ko-KR" altLang="en-US" sz="2000" dirty="0" err="1"/>
              <a:t>load</a:t>
            </a:r>
            <a:r>
              <a:rPr lang="ko-KR" altLang="en-US" sz="2000" dirty="0"/>
              <a:t>/</a:t>
            </a:r>
            <a:r>
              <a:rPr lang="ko-KR" altLang="en-US" sz="2000" dirty="0" err="1"/>
              <a:t>store</a:t>
            </a:r>
            <a:r>
              <a:rPr lang="ko-KR" altLang="en-US" sz="2000" dirty="0"/>
              <a:t>)에 맞춰 클럭 설정</a:t>
            </a:r>
          </a:p>
          <a:p>
            <a:pPr>
              <a:defRPr/>
            </a:pPr>
            <a:r>
              <a:rPr lang="ko-KR" altLang="en-US" sz="2000" dirty="0"/>
              <a:t>빠른 명령어도 불필요하게 긴 시간 대기</a:t>
            </a:r>
          </a:p>
          <a:p>
            <a:pPr>
              <a:defRPr/>
            </a:pPr>
            <a:r>
              <a:rPr lang="ko-KR" altLang="en-US" sz="2000" dirty="0"/>
              <a:t>하드웨어 복잡도 증가</a:t>
            </a:r>
          </a:p>
          <a:p>
            <a:pPr marL="0" indent="0">
              <a:buNone/>
              <a:defRPr/>
            </a:pPr>
            <a:endParaRPr lang="ko-KR" altLang="en-US" sz="2000" dirty="0"/>
          </a:p>
          <a:p>
            <a:pPr marL="0" indent="0">
              <a:buNone/>
              <a:defRPr/>
            </a:pPr>
            <a:r>
              <a:rPr lang="ko-KR" altLang="en-US" sz="2000" dirty="0" err="1"/>
              <a:t>Multi-Cycle</a:t>
            </a:r>
            <a:r>
              <a:rPr lang="ko-KR" altLang="en-US" sz="2000" dirty="0"/>
              <a:t> 장점:</a:t>
            </a:r>
          </a:p>
          <a:p>
            <a:pPr>
              <a:defRPr/>
            </a:pPr>
            <a:r>
              <a:rPr lang="ko-KR" altLang="en-US" sz="2000" dirty="0"/>
              <a:t>각 </a:t>
            </a:r>
            <a:r>
              <a:rPr lang="ko-KR" altLang="en-US" sz="2000" dirty="0" err="1"/>
              <a:t>명령어마다</a:t>
            </a:r>
            <a:r>
              <a:rPr lang="ko-KR" altLang="en-US" sz="2000" dirty="0"/>
              <a:t> 필요한 만큼의 사이클 사용</a:t>
            </a:r>
          </a:p>
          <a:p>
            <a:pPr>
              <a:defRPr/>
            </a:pPr>
            <a:r>
              <a:rPr lang="ko-KR" altLang="en-US" sz="2000" dirty="0"/>
              <a:t>클럭 주기가 짧아져 전체 성능 향상</a:t>
            </a:r>
          </a:p>
          <a:p>
            <a:pPr>
              <a:defRPr/>
            </a:pPr>
            <a:r>
              <a:rPr lang="ko-KR" altLang="en-US" sz="2000" dirty="0"/>
              <a:t>하드웨어 재사용으로 효율성 </a:t>
            </a:r>
            <a:r>
              <a:rPr lang="ko-KR" altLang="en-US" sz="2000" dirty="0" smtClean="0"/>
              <a:t>증대</a:t>
            </a:r>
            <a:endParaRPr lang="ko-KR" altLang="en-US" sz="2000" dirty="0"/>
          </a:p>
          <a:p>
            <a:pPr marL="0" indent="0">
              <a:buNone/>
              <a:defRPr/>
            </a:pP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42874" y="202406"/>
            <a:ext cx="10763250" cy="1431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/>
              <a:t>RISC-V Single Cycle vs Multi-Cycle</a:t>
            </a:r>
          </a:p>
          <a:p>
            <a:pPr>
              <a:defRPr/>
            </a:pPr>
            <a:endParaRPr lang="ko-KR" altLang="en-US" sz="4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8940"/>
          <a:stretch>
            <a:fillRect/>
          </a:stretch>
        </p:blipFill>
        <p:spPr>
          <a:xfrm>
            <a:off x="0" y="1999225"/>
            <a:ext cx="6205853" cy="33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80" y="1432427"/>
            <a:ext cx="6163851" cy="42473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75" y="219075"/>
            <a:ext cx="2514600" cy="750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/>
              <a:t>FSM</a:t>
            </a:r>
            <a:endParaRPr lang="ko-KR" altLang="en-US" sz="4400"/>
          </a:p>
        </p:txBody>
      </p:sp>
      <p:sp>
        <p:nvSpPr>
          <p:cNvPr id="4" name="TextBox 3"/>
          <p:cNvSpPr txBox="1"/>
          <p:nvPr/>
        </p:nvSpPr>
        <p:spPr>
          <a:xfrm>
            <a:off x="6497012" y="1733521"/>
            <a:ext cx="550296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500" dirty="0" err="1"/>
              <a:t>주요</a:t>
            </a:r>
            <a:r>
              <a:rPr lang="en-US" altLang="ko-KR" sz="1500" dirty="0"/>
              <a:t> </a:t>
            </a:r>
            <a:r>
              <a:rPr lang="en-US" altLang="ko-KR" sz="1500" dirty="0" err="1"/>
              <a:t>특징</a:t>
            </a:r>
            <a:endParaRPr lang="en-US" altLang="ko-KR" sz="1500" dirty="0"/>
          </a:p>
          <a:p>
            <a:pPr>
              <a:defRPr/>
            </a:pPr>
            <a:endParaRPr lang="en-US" altLang="ko-KR" sz="1500" dirty="0"/>
          </a:p>
          <a:p>
            <a:pPr>
              <a:defRPr/>
            </a:pPr>
            <a:r>
              <a:rPr lang="en-US" altLang="ko-KR" sz="1500" dirty="0"/>
              <a:t>FETCH: PC </a:t>
            </a:r>
            <a:r>
              <a:rPr lang="en-US" altLang="ko-KR" sz="1500" dirty="0" err="1"/>
              <a:t>업데이트만</a:t>
            </a:r>
            <a:r>
              <a:rPr lang="en-US" altLang="ko-KR" sz="1500" dirty="0"/>
              <a:t> </a:t>
            </a:r>
            <a:r>
              <a:rPr lang="en-US" altLang="ko-KR" sz="1500" dirty="0" err="1"/>
              <a:t>수행</a:t>
            </a:r>
            <a:endParaRPr lang="en-US" altLang="ko-KR" sz="1500" dirty="0"/>
          </a:p>
          <a:p>
            <a:pPr>
              <a:defRPr/>
            </a:pPr>
            <a:endParaRPr lang="en-US" altLang="ko-KR" sz="1500" dirty="0"/>
          </a:p>
          <a:p>
            <a:pPr>
              <a:defRPr/>
            </a:pPr>
            <a:r>
              <a:rPr lang="en-US" altLang="ko-KR" sz="1500" dirty="0"/>
              <a:t>DECODE: </a:t>
            </a:r>
            <a:r>
              <a:rPr lang="en-US" altLang="ko-KR" sz="1500" dirty="0" err="1"/>
              <a:t>명령어</a:t>
            </a:r>
            <a:r>
              <a:rPr lang="en-US" altLang="ko-KR" sz="1500" dirty="0"/>
              <a:t> </a:t>
            </a:r>
            <a:r>
              <a:rPr lang="en-US" altLang="ko-KR" sz="1500" dirty="0" err="1"/>
              <a:t>해독만</a:t>
            </a:r>
            <a:r>
              <a:rPr lang="en-US" altLang="ko-KR" sz="1500" dirty="0"/>
              <a:t> </a:t>
            </a:r>
            <a:r>
              <a:rPr lang="en-US" altLang="ko-KR" sz="1500" dirty="0" err="1"/>
              <a:t>수행</a:t>
            </a:r>
            <a:endParaRPr lang="en-US" altLang="ko-KR" sz="1500" dirty="0"/>
          </a:p>
          <a:p>
            <a:pPr>
              <a:defRPr/>
            </a:pPr>
            <a:endParaRPr lang="en-US" altLang="ko-KR" sz="1500" dirty="0"/>
          </a:p>
          <a:p>
            <a:pPr>
              <a:defRPr/>
            </a:pPr>
            <a:r>
              <a:rPr lang="en-US" altLang="ko-KR" sz="1500" dirty="0"/>
              <a:t>Load </a:t>
            </a:r>
            <a:r>
              <a:rPr lang="en-US" altLang="ko-KR" sz="1500" dirty="0" err="1"/>
              <a:t>명령어</a:t>
            </a:r>
            <a:r>
              <a:rPr lang="en-US" altLang="ko-KR" sz="1500" dirty="0"/>
              <a:t>: 3사이클 (L_EXE → L_MEM → L_WB</a:t>
            </a:r>
            <a:r>
              <a:rPr lang="en-US" altLang="ko-KR" sz="1500" dirty="0" smtClean="0"/>
              <a:t>)</a:t>
            </a:r>
          </a:p>
          <a:p>
            <a:pPr>
              <a:defRPr/>
            </a:pPr>
            <a:endParaRPr lang="en-US" altLang="ko-KR" sz="1500" dirty="0"/>
          </a:p>
          <a:p>
            <a:pPr>
              <a:defRPr/>
            </a:pPr>
            <a:r>
              <a:rPr lang="en-US" altLang="ko-KR" sz="1500" dirty="0"/>
              <a:t>Store </a:t>
            </a:r>
            <a:r>
              <a:rPr lang="en-US" altLang="ko-KR" sz="1500" dirty="0" err="1"/>
              <a:t>명령어</a:t>
            </a:r>
            <a:r>
              <a:rPr lang="en-US" altLang="ko-KR" sz="1500" dirty="0"/>
              <a:t>: 2사이클 (S_EXE → S_MEM)</a:t>
            </a:r>
          </a:p>
          <a:p>
            <a:pPr>
              <a:defRPr/>
            </a:pPr>
            <a:r>
              <a:rPr lang="en-US" altLang="ko-KR" sz="1500" dirty="0" err="1"/>
              <a:t>기타</a:t>
            </a:r>
            <a:r>
              <a:rPr lang="en-US" altLang="ko-KR" sz="1500" dirty="0"/>
              <a:t> </a:t>
            </a:r>
            <a:r>
              <a:rPr lang="en-US" altLang="ko-KR" sz="1500" dirty="0" err="1"/>
              <a:t>명령어</a:t>
            </a:r>
            <a:r>
              <a:rPr lang="en-US" altLang="ko-KR" sz="1500" dirty="0"/>
              <a:t>: 1사이클 (</a:t>
            </a:r>
            <a:r>
              <a:rPr lang="en-US" altLang="ko-KR" sz="1500" dirty="0" err="1"/>
              <a:t>EXE에서</a:t>
            </a:r>
            <a:r>
              <a:rPr lang="en-US" altLang="ko-KR" sz="1500" dirty="0"/>
              <a:t> </a:t>
            </a:r>
            <a:r>
              <a:rPr lang="en-US" altLang="ko-KR" sz="1500" dirty="0" err="1"/>
              <a:t>완료</a:t>
            </a:r>
            <a:r>
              <a:rPr lang="en-US" altLang="ko-KR" sz="1500" dirty="0"/>
              <a:t>)</a:t>
            </a:r>
          </a:p>
          <a:p>
            <a:endParaRPr lang="ko-KR" alt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100" y="1147407"/>
            <a:ext cx="10257428" cy="53666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522" y="149290"/>
            <a:ext cx="2808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/>
              <a:t>Shematic</a:t>
            </a:r>
            <a:endParaRPr lang="ko-KR" altLang="en-US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4A45FF"/>
      </a:hlink>
      <a:folHlink>
        <a:srgbClr val="BE27BB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194</Words>
  <Application>Microsoft Office PowerPoint</Application>
  <PresentationFormat>와이드스크린</PresentationFormat>
  <Paragraphs>66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한컴 윤고딕 230</vt:lpstr>
      <vt:lpstr>한컴 윤고딕 240</vt:lpstr>
      <vt:lpstr>Arial</vt:lpstr>
      <vt:lpstr>Lucida Sans Unicode</vt:lpstr>
      <vt:lpstr>Wingdings</vt:lpstr>
      <vt:lpstr>Wingdings 3</vt:lpstr>
      <vt:lpstr>교차</vt:lpstr>
      <vt:lpstr>32 bit RISC-V CPU 설계</vt:lpstr>
      <vt:lpstr>목차</vt:lpstr>
      <vt:lpstr>사용 툴 및 언어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L,S type</vt:lpstr>
      <vt:lpstr>J, B type </vt:lpstr>
      <vt:lpstr>PowerPoint 프레젠테이션</vt:lpstr>
      <vt:lpstr>검증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B type result</vt:lpstr>
      <vt:lpstr>test program</vt:lpstr>
      <vt:lpstr>PowerPoint 프레젠테이션</vt:lpstr>
      <vt:lpstr>PowerPoint 프레젠테이션</vt:lpstr>
      <vt:lpstr>트러블 슈팅: 메모리 움직임 구현</vt:lpstr>
      <vt:lpstr>PowerPoint 프레젠테이션</vt:lpstr>
      <vt:lpstr>PowerPoint 프레젠테이션</vt:lpstr>
      <vt:lpstr>고찰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32 bit RISC-V CPU 설계</dc:title>
  <dc:creator>kccistc</dc:creator>
  <cp:lastModifiedBy>kccistc</cp:lastModifiedBy>
  <cp:revision>135</cp:revision>
  <dcterms:created xsi:type="dcterms:W3CDTF">2025-08-22T00:32:44Z</dcterms:created>
  <dcterms:modified xsi:type="dcterms:W3CDTF">2025-08-26T04:54:39Z</dcterms:modified>
  <cp:version/>
</cp:coreProperties>
</file>